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664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5_1#d909ead29?vcp=1&amp;vop=1&amp;pid=93742cd04&amp;color=36,64,97&amp;mp=1&amp;vtp=1&amp;bt=1&amp;bbb=1"/>
          <p:cNvSpPr/>
          <p:nvPr/>
        </p:nvSpPr>
        <p:spPr>
          <a:xfrm>
            <a:off x="539496" y="260469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有10名学生，从中抽出5名学生围成一圈做游戏，有多少种不同的排列方式？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6_1#d909ead29?vcp=1&amp;vop=1&amp;pid=93742cd04&amp;color=36,64,97&amp;vtp=1&amp;bbb=1&amp;hb=1"/>
              <p:cNvSpPr/>
              <p:nvPr/>
            </p:nvSpPr>
            <p:spPr>
              <a:xfrm>
                <a:off x="539496" y="2965627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从10名学生中抽取5名按顺序排列,共有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种不同的排列方式，但是围成的是圆形，无首尾之分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，因此还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应除以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5，即共有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（种）不同的排列方式.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6_1#d909ead29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5627"/>
                <a:ext cx="11109960" cy="863600"/>
              </a:xfrm>
              <a:prstGeom prst="rect">
                <a:avLst/>
              </a:prstGeom>
              <a:blipFill>
                <a:blip r:embed="rId3"/>
                <a:stretch>
                  <a:fillRect l="-1317" r="-768" b="-9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3_BD#8478fb15c?vcp=1&amp;pid=93742cd04&amp;color=36,64,97&amp;vtp=1&amp;bbb=1"/>
              <p:cNvSpPr/>
              <p:nvPr/>
            </p:nvSpPr>
            <p:spPr>
              <a:xfrm>
                <a:off x="539496" y="3831449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个不同元素中取出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个元素进行圆形排列，那么共有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P_3_BD#8478fb15c?vcp=1&amp;pid=93742cd0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31449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7_1#8af7f1db0?vcp=1&amp;vop=1&amp;pid=93742cd04&amp;color=36,64,97&amp;mp=1&amp;vtp=1&amp;bt=1&amp;bbb=1"/>
          <p:cNvSpPr/>
          <p:nvPr/>
        </p:nvSpPr>
        <p:spPr>
          <a:xfrm>
            <a:off x="539496" y="189603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8人排成前、后两排,每排4人,其中甲、乙在前排,丙在后排,共有多少种排法?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8_1#8af7f1db0?vcp=1&amp;vop=1&amp;pid=93742cd04&amp;color=36,64,97&amp;vtp=1&amp;bbb=1&amp;hb=1"/>
              <p:cNvSpPr/>
              <p:nvPr/>
            </p:nvSpPr>
            <p:spPr>
              <a:xfrm>
                <a:off x="539496" y="2256967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如图,8人排成前、后两排,相当于8人坐8把椅子,可以把椅子排成一排,其中特殊元素甲、乙有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殊元素丙有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种排法,其余的5人在5个位置上任意排列有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种排法,由分步计数原理可得共有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8_1#8af7f1db0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6967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18_2#8af7f1db0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6784" y="3578402"/>
            <a:ext cx="4215384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c6e351f37?vcp=1&amp;pid=93742cd04&amp;color=36,64,97&amp;vtp=1&amp;bbb=1"/>
          <p:cNvSpPr/>
          <p:nvPr/>
        </p:nvSpPr>
        <p:spPr>
          <a:xfrm>
            <a:off x="539496" y="478490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元素分成多排的排列问题,可通过排成一排来考虑,并在一排中再分段研究.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9_1#4b7c41c62?vcp=1&amp;vop=1&amp;pid=93742cd04&amp;color=36,64,97&amp;mp=1&amp;vtp=1&amp;bt=1&amp;bbb=1"/>
          <p:cNvSpPr/>
          <p:nvPr/>
        </p:nvSpPr>
        <p:spPr>
          <a:xfrm>
            <a:off x="539496" y="233224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有5个不同的小球,装入4个不同的盒内,每个盒子至少装1个球,共有多少种不同的装法?</a:t>
            </a:r>
            <a:endParaRPr lang="en-US" altLang="zh-CN" sz="1800" dirty="0"/>
          </a:p>
        </p:txBody>
      </p:sp>
      <p:sp>
        <p:nvSpPr>
          <p:cNvPr id="3" name="QO_3_EX.20_1#4b7c41c62?vcp=1&amp;vop=1&amp;pid=93742cd04&amp;color=36,64,97&amp;vtp=1&amp;bbb=1"/>
          <p:cNvSpPr/>
          <p:nvPr/>
        </p:nvSpPr>
        <p:spPr>
          <a:xfrm>
            <a:off x="539496" y="273515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5个小球装入4个盒子，每个盒子都需要装球，那么只有1个盒子装2个球，其他3个盒子装1个球.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AN.21_1#4b7c41c62?vcp=1&amp;vop=1&amp;pid=93742cd04&amp;color=36,64,97&amp;vtp=1&amp;bbb=1&amp;hb=1"/>
              <p:cNvSpPr/>
              <p:nvPr/>
            </p:nvSpPr>
            <p:spPr>
              <a:xfrm>
                <a:off x="539496" y="3108470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第一步,从5个球中选出2个球作为一个整体，共有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（提示：注意是组合，并非排列）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；第二步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,把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其他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3个球和这2个球组成的整体装入4个盒子中，共有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种装法.根据分步计数原理可知共有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不同的装法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3_AN.21_1#4b7c41c62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8470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r="-1372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3_BD#cadeab6e2?vcp=1&amp;pid=93742cd04&amp;color=36,64,97&amp;vtp=1&amp;bbb=1"/>
          <p:cNvSpPr/>
          <p:nvPr/>
        </p:nvSpPr>
        <p:spPr>
          <a:xfrm>
            <a:off x="539496" y="436913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先选后排策略与相邻元素捆绑策略类似，可将两者类化分析.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2_1#e996a593d?vcp=1&amp;vop=1&amp;pid=93742cd04&amp;color=36,64,97&amp;mp=1&amp;vtp=1&amp;bt=1&amp;bbb=1"/>
          <p:cNvSpPr/>
          <p:nvPr/>
        </p:nvSpPr>
        <p:spPr>
          <a:xfrm>
            <a:off x="539496" y="296054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例10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用1,2,3,4,5组成没有重复数字的五位数,其中两个偶数之间恰有两个奇数1,5,这样的五位数有多少个?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23_1#e996a593d?vcp=1&amp;vop=1&amp;pid=93742cd04&amp;color=36,64,97&amp;vtp=1&amp;bbb=1&amp;hb=1"/>
              <p:cNvSpPr/>
              <p:nvPr/>
            </p:nvSpPr>
            <p:spPr>
              <a:xfrm>
                <a:off x="539496" y="3321481"/>
                <a:ext cx="11109960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第一步,先把2,1,5,4当作一个“小集团”与3排列，共有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种排法；第二步,再排“小集团”内部，共有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排法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（提示：2,4排列，1,5排列）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.根据分步计数原理知共有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（个）满足题意的五位数.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23_1#e996a593d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1481"/>
                <a:ext cx="11109960" cy="782257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4_1#034bf3129?vcp=1&amp;vop=1&amp;pid=93742cd04&amp;color=36,64,97&amp;vtp=1&amp;bt=1&amp;bbb=1"/>
          <p:cNvSpPr/>
          <p:nvPr/>
        </p:nvSpPr>
        <p:spPr>
          <a:xfrm>
            <a:off x="539496" y="256278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用1,2,3,4,5组成没有重复数字的五位数,其中两个偶数之间恰有两个奇数,这样的五位数有多少个?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25_1#034bf3129?vcp=1&amp;vop=1&amp;pid=93742cd04&amp;color=36,64,97&amp;vtp=1&amp;bbb=1&amp;hb=1"/>
              <p:cNvSpPr/>
              <p:nvPr/>
            </p:nvSpPr>
            <p:spPr>
              <a:xfrm>
                <a:off x="539496" y="2923717"/>
                <a:ext cx="11109960" cy="12016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第一步,从三个奇数中选出两个，共有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种选法；第二步,选出的两个奇数与2,4组成一个“小集团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”，与另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一个奇数排列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种排法；第三步,再排“小集团”内部共有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.根据分步计数原理可知共有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（个）满足题意的五位数.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25_1#034bf3129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3717"/>
                <a:ext cx="11109960" cy="1201674"/>
              </a:xfrm>
              <a:prstGeom prst="rect">
                <a:avLst/>
              </a:prstGeom>
              <a:blipFill>
                <a:blip r:embed="rId3"/>
                <a:stretch>
                  <a:fillRect l="-1317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876f903a7?vcp=1&amp;pid=93742cd04&amp;color=36,64,97&amp;vtp=1&amp;bbb=1"/>
          <p:cNvSpPr/>
          <p:nvPr/>
        </p:nvSpPr>
        <p:spPr>
          <a:xfrm>
            <a:off x="539496" y="413548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“小集团”问题，可通过先整体排列，再“小集团”内部排列的方法求解.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6_1#071035e31?vcp=1&amp;vop=1&amp;pid=93742cd04&amp;color=36,64,97&amp;mp=1&amp;vtp=1&amp;bt=1&amp;bbb=1"/>
          <p:cNvSpPr/>
          <p:nvPr/>
        </p:nvSpPr>
        <p:spPr>
          <a:xfrm>
            <a:off x="539496" y="209218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有10个运动员名额，分给7个班，要求每班至少有1个,有多少种分配方案?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27_1#071035e31?vcp=1&amp;vop=1&amp;pid=93742cd04&amp;color=36,64,97&amp;vtp=1&amp;bbb=1&amp;hb=1"/>
              <p:cNvSpPr/>
              <p:nvPr/>
            </p:nvSpPr>
            <p:spPr>
              <a:xfrm>
                <a:off x="539496" y="2500108"/>
                <a:ext cx="11109960" cy="782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如图,因为10个名额没有差别，把它们排成一排，相邻名额之间形成9个空隙.在9个空隙中选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6个位置插入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隔板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，可把名额分成7份，对应地分给7个班，共有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27_1#071035e31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0108"/>
                <a:ext cx="11109960" cy="782765"/>
              </a:xfrm>
              <a:prstGeom prst="rect">
                <a:avLst/>
              </a:prstGeom>
              <a:blipFill>
                <a:blip r:embed="rId3"/>
                <a:stretch>
                  <a:fillRect l="-1317" r="-220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27_2#071035e31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3414382"/>
            <a:ext cx="5340096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3_BD#f9c3a4cb9?vcp=1&amp;pid=93742cd04&amp;color=36,64,97&amp;vtp=1&amp;bbb=1&amp;hb=1"/>
              <p:cNvSpPr/>
              <p:nvPr/>
            </p:nvSpPr>
            <p:spPr>
              <a:xfrm>
                <a:off x="539496" y="4189082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个相同的元素分成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份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∗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,每份至少一个元素,可以用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块隔板,插入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元素排成一排形成的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个空隙中，共有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3_BD#f9c3a4cb9?vc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89082"/>
                <a:ext cx="11109960" cy="782638"/>
              </a:xfrm>
              <a:prstGeom prst="rect">
                <a:avLst/>
              </a:prstGeom>
              <a:blipFill>
                <a:blip r:embed="rId5"/>
                <a:stretch>
                  <a:fillRect l="-1317" r="-120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8_1#47c9e95cd?vcp=1&amp;vop=1&amp;pid=93742cd04&amp;color=36,64,97&amp;mp=1&amp;vtp=1&amp;bt=1&amp;bbb=1&amp;hb=1"/>
          <p:cNvSpPr/>
          <p:nvPr/>
        </p:nvSpPr>
        <p:spPr>
          <a:xfrm>
            <a:off x="539496" y="2336500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有20个运动员名额，分给3班、4班、5班三个班，要求每班分配的名额数不小于它的班级数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，有多少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种分配方案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29_1#47c9e95cd?vcp=1&amp;vop=1&amp;pid=93742cd04&amp;color=36,64,97&amp;vtp=1&amp;bbb=1&amp;hb=1"/>
              <p:cNvSpPr/>
              <p:nvPr/>
            </p:nvSpPr>
            <p:spPr>
              <a:xfrm>
                <a:off x="539496" y="3158444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先给3班、4班、5班三个班分别分配2,3,4个名额，再将剩余的11个名额排成一排，用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2个隔板插入相邻名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额之间形成的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10个空隙中，把名额分成3份，对应分给三个班，共有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29_1#47c9e95cd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8444"/>
                <a:ext cx="11109960" cy="782638"/>
              </a:xfrm>
              <a:prstGeom prst="rect">
                <a:avLst/>
              </a:prstGeom>
              <a:blipFill>
                <a:blip r:embed="rId3"/>
                <a:stretch>
                  <a:fillRect l="-1317" r="-165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beb71957f?vcp=1&amp;pid=93742cd04&amp;color=36,64,97&amp;vtp=1&amp;bbb=1&amp;hb=1"/>
          <p:cNvSpPr/>
          <p:nvPr/>
        </p:nvSpPr>
        <p:spPr>
          <a:xfrm>
            <a:off x="539496" y="395054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先给三个班分别分配2,3,4个名额之后，问题就转化成了每班至少分1个名额的问题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，进而可用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隔板法来解决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0_1#5e794a714?vcp=1&amp;vop=1&amp;pid=93742cd04&amp;color=36,64,97&amp;mp=1&amp;vtp=1&amp;bt=1&amp;bbb=1"/>
          <p:cNvSpPr/>
          <p:nvPr/>
        </p:nvSpPr>
        <p:spPr>
          <a:xfrm>
            <a:off x="539496" y="21079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有10个运动员名额，分给4个班，可以有班级分配不到，有多少种分配方案？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31_1#5e794a714?vcp=1&amp;vop=1&amp;pid=93742cd04&amp;color=36,64,97&amp;vtp=1&amp;bbb=1&amp;hb=1"/>
              <p:cNvSpPr/>
              <p:nvPr/>
            </p:nvSpPr>
            <p:spPr>
              <a:xfrm>
                <a:off x="539496" y="2468834"/>
                <a:ext cx="11109960" cy="7827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解】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如图,设想先给每个班分配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个名额,共用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个名额,剩余名额总数为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</m:t>
                    </m:r>
                    <m:d>
                      <m:dPr>
                        <m:ctrlPr>
                          <a:rPr lang="en-US" altLang="zh-CN" sz="1800" b="0" i="1" spc="-5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e>
                    </m:d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（个）,将</a:t>
                </a:r>
                <a:r>
                  <a:rPr lang="en-US" altLang="zh-CN" sz="1800" b="0" i="0" spc="-5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14个名额排成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一排</a:t>
                </a:r>
                <a:r>
                  <a:rPr lang="en-US" altLang="zh-CN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,再在相邻名额之间形成的13个空隙中插入3个隔板,分成4份,对应分给4个班,共有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pc="-5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3" name="QO_3_AN.31_1#5e794a714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8834"/>
                <a:ext cx="11109960" cy="782701"/>
              </a:xfrm>
              <a:prstGeom prst="rect">
                <a:avLst/>
              </a:prstGeom>
              <a:blipFill>
                <a:blip r:embed="rId3"/>
                <a:stretch>
                  <a:fillRect l="-1317" r="-110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31_2#5e794a714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1024" y="3379741"/>
            <a:ext cx="4956048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3_BD#44da51dcc?vcp=1&amp;pid=93742cd04&amp;color=36,64,97&amp;vtp=1&amp;bbb=1&amp;hb=1"/>
              <p:cNvSpPr/>
              <p:nvPr/>
            </p:nvSpPr>
            <p:spPr>
              <a:xfrm>
                <a:off x="539496" y="417984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相同元素分配问题，若可以分配不到，则可以通过先分配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个元素，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再用隔板法来解决问题.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本题可等价于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“14个名额分给4个班,每班至少1个名额”的问题.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3_BD#44da51dcc?vc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7984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372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2_1#035e33174?vcp=1&amp;vop=1&amp;pid=93742cd04&amp;color=36,64,97&amp;mp=1&amp;vtp=1&amp;bt=1&amp;bbb=1"/>
          <p:cNvSpPr/>
          <p:nvPr/>
        </p:nvSpPr>
        <p:spPr>
          <a:xfrm>
            <a:off x="539496" y="20952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从0,1,2,3,4,5,6,7,8,9这十个数字中取出三个，使其和为不小于10的偶数,则不同的取法有多少种?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33_1#035e33174?vcp=1&amp;vop=1&amp;pid=93742cd04&amp;color=36,64,97&amp;vtp=1&amp;bbb=1&amp;hb=1"/>
              <p:cNvSpPr/>
              <p:nvPr/>
            </p:nvSpPr>
            <p:spPr>
              <a:xfrm>
                <a:off x="539496" y="2503124"/>
                <a:ext cx="11109960" cy="1621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三个数之和是偶数的情况可分两类:第一类是所取的三个数都为偶数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，第二类是三个数中有两个奇数一个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偶数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.第一类所取的三个数都为偶数的取法有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种；第二类三个数中有两个奇数一个偶数的取法有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分类计数原理知和为偶数的取法共有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种.再去掉和小于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10的偶数有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024,026,013,015,017,035,213,215,413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，共9种,所以不同的取法共有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33_1#035e33174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3124"/>
                <a:ext cx="11109960" cy="1621409"/>
              </a:xfrm>
              <a:prstGeom prst="rect">
                <a:avLst/>
              </a:prstGeom>
              <a:blipFill>
                <a:blip r:embed="rId3"/>
                <a:stretch>
                  <a:fillRect l="-1317" r="-768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3e760dd78?vcp=1&amp;pid=93742cd04&amp;color=36,64,97&amp;vtp=1&amp;bbb=1&amp;hb=1"/>
          <p:cNvSpPr/>
          <p:nvPr/>
        </p:nvSpPr>
        <p:spPr>
          <a:xfrm>
            <a:off x="539496" y="413412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注意本题是取出三个数，并非组成三位数.如果正面考虑比较复杂，不易直接求得结果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,那么可用整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体淘汰法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，即先求出它的反面，再从整体中淘汰.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4_1#3824ed14b?vcp=1&amp;vop=1&amp;pid=93742cd04&amp;color=36,64,97&amp;mp=1&amp;vtp=1&amp;bt=1&amp;bbb=1"/>
          <p:cNvSpPr/>
          <p:nvPr/>
        </p:nvSpPr>
        <p:spPr>
          <a:xfrm>
            <a:off x="539496" y="20698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9本不同的书平均分成3堆,每堆有3本,则共有多少种分法?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35_1#3824ed14b?vcp=1&amp;vop=1&amp;pid=93742cd04&amp;color=36,64,97&amp;vtp=1&amp;bbb=1&amp;hb=1"/>
              <p:cNvSpPr/>
              <p:nvPr/>
            </p:nvSpPr>
            <p:spPr>
              <a:xfrm>
                <a:off x="539496" y="2430734"/>
                <a:ext cx="11109960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分三步取书得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种分法,但这里出现重复计数的现象.记9本书分别为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，若第一步取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,第二步取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,第三步取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，该分法记为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中还有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这5种分法，而这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5种分法与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𝐷𝐸𝐹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𝐺𝐻𝐼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是同一种分法,故共有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35_1#3824ed14b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0734"/>
                <a:ext cx="11109960" cy="1790700"/>
              </a:xfrm>
              <a:prstGeom prst="rect">
                <a:avLst/>
              </a:prstGeom>
              <a:blipFill>
                <a:blip r:embed="rId3"/>
                <a:stretch>
                  <a:fillRect l="-1317" r="-274" b="-2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3_BD#93f049a25?vcp=1&amp;pid=93742cd04&amp;color=36,64,97&amp;vtp=1&amp;bbb=1&amp;hb=1"/>
              <p:cNvSpPr/>
              <p:nvPr/>
            </p:nvSpPr>
            <p:spPr>
              <a:xfrm>
                <a:off x="539496" y="422143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平均分组问题，不管顺序如何，都属于同一种情况，所以平均分完之后要除以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均分的组数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3_BD#93f049a25?vc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21434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52c3b2a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752c3b2a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752c3b2a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6_1#b299ce856?vcp=1&amp;vop=1&amp;pid=93742cd04&amp;color=36,64,97&amp;mp=1&amp;vtp=1&amp;bt=1&amp;bbb=1"/>
          <p:cNvSpPr/>
          <p:nvPr/>
        </p:nvSpPr>
        <p:spPr>
          <a:xfrm>
            <a:off x="539496" y="24383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将5本不同的书分成3堆，每堆至少1本，共有多少种分法？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37_1#b299ce856?vcp=1&amp;vop=1&amp;pid=93742cd04&amp;color=36,64,97&amp;vtp=1&amp;bbb=1&amp;hb=1"/>
              <p:cNvSpPr/>
              <p:nvPr/>
            </p:nvSpPr>
            <p:spPr>
              <a:xfrm>
                <a:off x="539496" y="2799288"/>
                <a:ext cx="11109960" cy="184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由题意知,5本书被分成3堆，有1,1,3和1,2,2两种情况.若三堆书的本数分别为1,1,3，则共有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（提示：因为有两堆1本书，所以要除以的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.若三堆书的本数分别为1,2,2，则共有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种）分法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（提示：因为有两堆2本书，所以要除以的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.根据分类计数原理，得共有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10+15=25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37_1#b299ce856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9288"/>
                <a:ext cx="11109960" cy="1840040"/>
              </a:xfrm>
              <a:prstGeom prst="rect">
                <a:avLst/>
              </a:prstGeom>
              <a:blipFill>
                <a:blip r:embed="rId3"/>
                <a:stretch>
                  <a:fillRect l="-1317" r="-3183" b="-7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8_1#42cd338c0?vcp=1&amp;vop=1&amp;pid=93742cd04&amp;color=36,64,97&amp;vtp=1&amp;bt=1&amp;bbb=1&amp;hb=1"/>
          <p:cNvSpPr/>
          <p:nvPr/>
        </p:nvSpPr>
        <p:spPr>
          <a:xfrm>
            <a:off x="539496" y="128240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在一次演唱会中共有10名演员（均会唱歌或跳舞）,其中8人会唱歌,5人会跳舞,现要选派4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人表演一个2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人唱歌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2人伴舞的节目,有多少种选派方法？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39_1#42cd338c0?vcp=1&amp;vop=1&amp;pid=93742cd04&amp;color=36,64,97&amp;vtp=1&amp;bbb=1&amp;hb=1"/>
              <p:cNvSpPr/>
              <p:nvPr/>
            </p:nvSpPr>
            <p:spPr>
              <a:xfrm>
                <a:off x="539496" y="2104534"/>
                <a:ext cx="11109960" cy="28785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根据题意8人会唱歌，5人会跳舞，可知有3人为全能人员，5人只会唱歌，2人只会跳舞.以选出唱歌的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中是否有只会唱歌的人为分类标准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，可将结果分为三类:没有只会唱歌的人，有1人只会唱歌，有2人只会唱歌.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有只会唱歌的人的情况有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（提示：从全能人员中选2人唱歌，从剩余1名全能人员和只会跳舞的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2人跳舞）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；有1人只会唱歌的情况有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（提示：从只会唱歌的5人中选1人唱歌，从3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名全能人员中选1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人唱歌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，从剩余2名全能人员和只会跳舞的2人中选2人跳舞）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；有2人只会唱歌的情况有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：从只会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唱歌的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5人中选2人唱歌，从3名全能人员和只会跳舞的2人中选2人跳舞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.由分类计数原理可得共有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（种）选派方法.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39_1#42cd338c0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4534"/>
                <a:ext cx="11109960" cy="2878519"/>
              </a:xfrm>
              <a:prstGeom prst="rect">
                <a:avLst/>
              </a:prstGeom>
              <a:blipFill>
                <a:blip r:embed="rId3"/>
                <a:stretch>
                  <a:fillRect l="-1317" r="-714" b="-5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88ee089fc?vcp=1&amp;pid=93742cd04&amp;color=36,64,97&amp;vtp=1&amp;bbb=1&amp;hb=1"/>
          <p:cNvSpPr/>
          <p:nvPr/>
        </p:nvSpPr>
        <p:spPr>
          <a:xfrm>
            <a:off x="539496" y="499105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多面手问题，可以按照元素的性质进行分类，按事件发生的连续过程进行分步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.但是注意分步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的层次需要清楚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，分类标准一旦确定之后，要一直通过此标准进行解题，防止出现重复或遗漏.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0_1#86068efee?vcp=1&amp;vop=1&amp;pid=93742cd04&amp;color=36,64,97&amp;mp=1&amp;vtp=1&amp;bt=1&amp;bbb=1&amp;hb=1"/>
          <p:cNvSpPr/>
          <p:nvPr/>
        </p:nvSpPr>
        <p:spPr>
          <a:xfrm>
            <a:off x="539496" y="252163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马路上有编号为1,2,3,4,5,6,7,8,9的9盏路灯,现要关掉其中的3盏,但不能关掉相邻的2盏或3盏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,也不能关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掉两端的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2盏,求满足条件的关灯方法有多少种?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1_1#86068efee?vcp=1&amp;vop=1&amp;pid=93742cd04&amp;color=36,64,97&amp;vtp=1&amp;bbb=1&amp;hb=1"/>
              <p:cNvSpPr/>
              <p:nvPr/>
            </p:nvSpPr>
            <p:spPr>
              <a:xfrm>
                <a:off x="539496" y="3343769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9盏路灯，其中的6盏亮，3盏不亮，并且要求3盏不亮的路灯不相邻，不亮的路灯不在两端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.不相邻问题可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以通过插空策略来解决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，将6盏亮的路灯排成一排，将3盏不亮的路灯插入6盏灯排好后相邻2盏之间形成的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隙中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（种）关灯方法.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41_1#86068efee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3769"/>
                <a:ext cx="11109960" cy="1202309"/>
              </a:xfrm>
              <a:prstGeom prst="rect">
                <a:avLst/>
              </a:prstGeom>
              <a:blipFill>
                <a:blip r:embed="rId3"/>
                <a:stretch>
                  <a:fillRect l="-1317" r="-1262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2_1#5e7bf14cc?vcp=1&amp;vop=1&amp;pid=93742cd04&amp;color=36,64,97&amp;vtp=1&amp;bt=1&amp;bbb=1&amp;hb=1"/>
          <p:cNvSpPr/>
          <p:nvPr/>
        </p:nvSpPr>
        <p:spPr>
          <a:xfrm>
            <a:off x="539496" y="147693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例20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设有编号分别为1,2,3,4,5的5个球和编号分别为1,2,3,4,5的五个盒子,现将5个球投入这五个盒子内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,要求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每个盒子放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1个球，并且恰好有2个球的编号与盒子的编号相同,有多少放法？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3_1#5e7bf14cc?vcp=1&amp;vop=1&amp;pid=93742cd04&amp;color=36,64,97&amp;vtp=1&amp;bbb=1&amp;hb=1"/>
              <p:cNvSpPr/>
              <p:nvPr/>
            </p:nvSpPr>
            <p:spPr>
              <a:xfrm>
                <a:off x="539496" y="2255062"/>
                <a:ext cx="11109960" cy="16212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从5个球中取出2个球放入与其编号对应相同的盒子中，共有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种放法，还剩下3个球和三个盒子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,且球与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其所放入的盒子的编号不能对应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.利用实际操作法，如图,如果剩下3,4,5号球和3,4,5号盒子，当3号球放4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号盒子时，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4,5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号球只有1种放法；当3号球放5号盒子时,4,5号球也只有1种放法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.由分类计数原理及分步计数原理得共有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e>
                    </m:d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43_1#5e7bf14cc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5062"/>
                <a:ext cx="11109960" cy="1621219"/>
              </a:xfrm>
              <a:prstGeom prst="rect">
                <a:avLst/>
              </a:prstGeom>
              <a:blipFill>
                <a:blip r:embed="rId3"/>
                <a:stretch>
                  <a:fillRect l="-1317" r="-3293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43_2#5e7bf14cc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992" y="4015028"/>
            <a:ext cx="5458968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99840c5f6?vcp=1&amp;pid=93742cd04&amp;color=36,64,97&amp;vtp=1&amp;bbb=1"/>
          <p:cNvSpPr/>
          <p:nvPr/>
        </p:nvSpPr>
        <p:spPr>
          <a:xfrm>
            <a:off x="539496" y="5221528"/>
            <a:ext cx="1119663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对于条件限制比较多的问题，用公式不易求解时，可以通过穷举法，一一列举出来,进而求解.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4_1#24b6ed30c?vcp=1&amp;vop=1&amp;pid=93742cd04&amp;color=36,64,97&amp;mp=1&amp;vtp=1&amp;bt=1&amp;bbb=1&amp;hb=1"/>
          <p:cNvSpPr/>
          <p:nvPr/>
        </p:nvSpPr>
        <p:spPr>
          <a:xfrm>
            <a:off x="539496" y="1081296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3人之间相互传球,由甲开始发球,并作为第1次传球,经过5次传球后,球仍回到甲的手中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,则不同的传球方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式有多少种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3" name="QO_3_AN.45_1#24b6ed30c?vcp=1&amp;vop=1&amp;pid=93742cd04&amp;color=36,64,97&amp;vtp=1&amp;bbb=1"/>
          <p:cNvSpPr/>
          <p:nvPr/>
        </p:nvSpPr>
        <p:spPr>
          <a:xfrm>
            <a:off x="539496" y="190139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设另外2个人是乙和丙，画出树形图,如图所示.</a:t>
            </a:r>
            <a:endParaRPr lang="en-US" altLang="zh-CN" sz="1800" dirty="0"/>
          </a:p>
        </p:txBody>
      </p:sp>
      <p:pic>
        <p:nvPicPr>
          <p:cNvPr id="4" name="QO_3_AN.45_2#24b6ed30c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2401715"/>
            <a:ext cx="4764024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AN.45_3#24b6ed30c?vcp=1&amp;vop=1&amp;pid=93742cd04&amp;color=36,64,97&amp;vtp=1&amp;bbb=1"/>
          <p:cNvSpPr/>
          <p:nvPr/>
        </p:nvSpPr>
        <p:spPr>
          <a:xfrm>
            <a:off x="539496" y="520841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由图可知，共有10种传球方式.</a:t>
            </a:r>
            <a:endParaRPr lang="en-US" altLang="zh-CN" sz="1800" dirty="0"/>
          </a:p>
        </p:txBody>
      </p:sp>
      <p:sp>
        <p:nvSpPr>
          <p:cNvPr id="6" name="P_3_BD#bd451676e?vcp=1&amp;pid=93742cd04&amp;color=36,64,97&amp;vtp=1&amp;bbb=1"/>
          <p:cNvSpPr/>
          <p:nvPr/>
        </p:nvSpPr>
        <p:spPr>
          <a:xfrm>
            <a:off x="539496" y="561487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如果条件比较多，那么可以通过树形图法进行解决.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46_1#6e3aea0c4?vcp=1&amp;vop=1&amp;pid=93742cd04&amp;color=36,64,97&amp;mp=1&amp;vtp=1&amp;bt=1&amp;bbb=1&amp;hb=1"/>
              <p:cNvSpPr/>
              <p:nvPr/>
            </p:nvSpPr>
            <p:spPr>
              <a:xfrm>
                <a:off x="539496" y="1254683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有红色、黄色、蓝色小球各5个,每种颜色的小球分别标有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五个字母,现从中取5个小球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,要求各字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母均有且三色均有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,则共有多少种不同的取法？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46_1#6e3aea0c4?vcp=1&amp;vop=1&amp;pid=93742cd04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4683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3_AN.47_1#6e3aea0c4?vcp=1&amp;vop=1&amp;pid=93742cd04&amp;color=36,64,97&amp;vtp=1&amp;bbb=1"/>
          <p:cNvSpPr/>
          <p:nvPr/>
        </p:nvSpPr>
        <p:spPr>
          <a:xfrm>
            <a:off x="539496" y="2033002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根据不同情况列表：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QO_3_AN.47_2#6e3aea0c4?colgroup=4,6,6,6,6,6,6&amp;vcp=1&amp;vop=1&amp;pid=93742cd0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8250295"/>
                  </p:ext>
                </p:extLst>
              </p:nvPr>
            </p:nvGraphicFramePr>
            <p:xfrm>
              <a:off x="539496" y="2524302"/>
              <a:ext cx="11027664" cy="1566229"/>
            </p:xfrm>
            <a:graphic>
              <a:graphicData uri="http://schemas.openxmlformats.org/drawingml/2006/table">
                <a:tbl>
                  <a:tblPr/>
                  <a:tblGrid>
                    <a:gridCol w="1152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7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6" name="QO_3_AN.47_2#6e3aea0c4?colgroup=4,6,6,6,6,6,6&amp;vcp=1&amp;vop=1&amp;pid=93742cd0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8250295"/>
                  </p:ext>
                </p:extLst>
              </p:nvPr>
            </p:nvGraphicFramePr>
            <p:xfrm>
              <a:off x="539496" y="2524302"/>
              <a:ext cx="11027664" cy="1566229"/>
            </p:xfrm>
            <a:graphic>
              <a:graphicData uri="http://schemas.openxmlformats.org/drawingml/2006/table">
                <a:tbl>
                  <a:tblPr/>
                  <a:tblGrid>
                    <a:gridCol w="1152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4592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7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0370" t="-298462" r="-501111" b="-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0370" t="-298462" r="-401111" b="-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9373" t="-298462" r="-299631" b="-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0741" t="-298462" r="-200741" b="-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0741" t="-298462" r="-100741" b="-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0741" t="-298462" r="-741" b="-2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3_AN.47_3#6e3aea0c4?vcp=1&amp;vop=1&amp;pid=93742cd04&amp;color=36,64,97&amp;vtp=1&amp;bbb=1&amp;hb=1"/>
              <p:cNvSpPr/>
              <p:nvPr/>
            </p:nvSpPr>
            <p:spPr>
              <a:xfrm>
                <a:off x="539496" y="4226102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为例，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是从红色小球中取出1个，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是从黄色小球中的除了与已取出的红色小球字母相同的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另外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4个黄色小球中取出1个，蓝色小球只能取与已取出的红色、黄色小球所标的字母均不同的）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由表可知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=20+30+20+30+30+20=150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3_AN.47_3#6e3aea0c4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26102"/>
                <a:ext cx="11109960" cy="1202309"/>
              </a:xfrm>
              <a:prstGeom prst="rect">
                <a:avLst/>
              </a:prstGeom>
              <a:blipFill>
                <a:blip r:embed="rId5"/>
                <a:stretch>
                  <a:fillRect l="-1317" r="-714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3_BD#ca01d384f?vcp=1&amp;pid=93742cd04&amp;color=36,64,97&amp;vtp=1&amp;bbb=1"/>
          <p:cNvSpPr/>
          <p:nvPr/>
        </p:nvSpPr>
        <p:spPr>
          <a:xfrm>
            <a:off x="539496" y="543164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当分类较多时，为了避免重复和遗漏，可以采用列表的方法来进行分类.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8_1#d7ab7a545?vcp=1&amp;vop=1&amp;pid=93742cd04&amp;color=36,64,97&amp;mp=1&amp;vtp=1&amp;bt=1&amp;bbb=1"/>
          <p:cNvSpPr/>
          <p:nvPr/>
        </p:nvSpPr>
        <p:spPr>
          <a:xfrm>
            <a:off x="539496" y="257145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310能被多少个不同的偶数整除？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9_1#d7ab7a545?vcp=1&amp;vop=1&amp;pid=93742cd04&amp;color=36,64,97&amp;vtp=1&amp;bbb=1&amp;hb=1"/>
              <p:cNvSpPr/>
              <p:nvPr/>
            </p:nvSpPr>
            <p:spPr>
              <a:xfrm>
                <a:off x="539496" y="2932385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310可以分解为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2×3×5×7×11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.已知其被偶数整除，所以除数的因数中必须含有2，再从其余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4个因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数中任取若干个组成乘积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49_1#d7ab7a545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385"/>
                <a:ext cx="11109960" cy="782320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b3edfe3bb?vcp=1&amp;pid=93742cd04&amp;color=36,64,97&amp;vtp=1&amp;bbb=1&amp;hb=1"/>
          <p:cNvSpPr/>
          <p:nvPr/>
        </p:nvSpPr>
        <p:spPr>
          <a:xfrm>
            <a:off x="539496" y="371914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一个复杂的问题可以分解为若干个小问题分别解决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，然后再通过分类计数原理和分步计数原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理进行合成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，从而解决这个复杂的问题.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50_1#9cc2ca149?vcp=1&amp;vop=1&amp;pid=93742cd04&amp;color=36,64,97&amp;mp=1&amp;vtp=1&amp;bt=1&amp;bbb=1"/>
              <p:cNvSpPr/>
              <p:nvPr/>
            </p:nvSpPr>
            <p:spPr>
              <a:xfrm>
                <a:off x="539496" y="235555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25人排成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方阵,现从中选3人,要求3人不在同一行也不在同一列,不同的选法有多少种?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50_1#9cc2ca149?vcp=1&amp;vop=1&amp;pid=93742cd0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5555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51_1#9cc2ca149?vcp=1&amp;vop=1&amp;pid=93742cd04&amp;color=36,64,97&amp;vtp=1&amp;bbb=1&amp;hb=1"/>
              <p:cNvSpPr/>
              <p:nvPr/>
            </p:nvSpPr>
            <p:spPr>
              <a:xfrm>
                <a:off x="539496" y="2716484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方阵，则每行必有1人被选出，从其中的一行中选取1人后,把这人所在的行、列都划掉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，如此继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续下去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方阵中选3人有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方阵中选取3行3列,有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,根据分步计数原理可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51_1#9cc2ca149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6484"/>
                <a:ext cx="11109960" cy="1202309"/>
              </a:xfrm>
              <a:prstGeom prst="rect">
                <a:avLst/>
              </a:prstGeom>
              <a:blipFill>
                <a:blip r:embed="rId4"/>
                <a:stretch>
                  <a:fillRect l="-1317" r="-1262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5d1f8b5ba?vcp=1&amp;pid=93742cd04&amp;color=36,64,97&amp;vtp=1&amp;bbb=1&amp;hb=1"/>
          <p:cNvSpPr/>
          <p:nvPr/>
        </p:nvSpPr>
        <p:spPr>
          <a:xfrm>
            <a:off x="539496" y="391911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处理复杂问题时，有时可以把问题简化成一个简单的问题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，通过解决简单问题并找到简单问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题与复杂问题之间的关系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，进而解决复杂问题.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2_1#7f8eface0?vcp=1&amp;vop=1&amp;pid=93742cd04&amp;color=36,64,97&amp;mp=1&amp;vtp=1&amp;bt=1&amp;bbb=1"/>
          <p:cNvSpPr/>
          <p:nvPr/>
        </p:nvSpPr>
        <p:spPr>
          <a:xfrm>
            <a:off x="539496" y="21333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由0，1，2，3，4，5六个数字可以组成多少个没有重复数字且比324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105大的数?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53_1#7f8eface0?vcp=1&amp;vop=1&amp;pid=93742cd04&amp;color=36,64,97&amp;vtp=1&amp;bbb=1&amp;hb=1"/>
              <p:cNvSpPr/>
              <p:nvPr/>
            </p:nvSpPr>
            <p:spPr>
              <a:xfrm>
                <a:off x="539496" y="2494234"/>
                <a:ext cx="11109960" cy="1630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十万位是5，则有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个；十万位是4，则有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个；十万位是3，万位是4，则有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个；十万位是3，万位是2，千位是5，则有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个；十万位是3，万位是2，千位是4，百位是5，则有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十万位是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3，万位是2，千位是4，百位是1，十位是5，则有1个.根据分类计数原理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53_1#7f8eface0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4234"/>
                <a:ext cx="11109960" cy="1630934"/>
              </a:xfrm>
              <a:prstGeom prst="rect">
                <a:avLst/>
              </a:prstGeom>
              <a:blipFill>
                <a:blip r:embed="rId3"/>
                <a:stretch>
                  <a:fillRect l="-1317" r="-3019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0bcf060df?vcp=1&amp;pid=93742cd04&amp;color=36,64,97&amp;vtp=1&amp;bbb=1&amp;hb=1"/>
          <p:cNvSpPr/>
          <p:nvPr/>
        </p:nvSpPr>
        <p:spPr>
          <a:xfrm>
            <a:off x="539496" y="413774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数字排序问题可用查字典法,查字典法应从高位向低位查,依次求出符合要求的数的个数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,再根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据分类计数原理求出其总数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3742cd04.fixed?vcp=1&amp;pid=752c3b2a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3742cd04.fixed?vcp=1&amp;pid=752c3b2a0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专题2</a:t>
            </a:r>
            <a:endParaRPr lang="en-US" altLang="zh-CN" sz="4900" dirty="0"/>
          </a:p>
        </p:txBody>
      </p:sp>
      <p:sp>
        <p:nvSpPr>
          <p:cNvPr id="4" name="C_2_BD#93742cd04.fixed?vcp=1&amp;pid=752c3b2a0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排列组合的二十种求解策略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415c4a019?vcp=1&amp;vop=1&amp;pid=93742cd04&amp;color=36,64,97&amp;vtp=1&amp;bt=1&amp;bbb=1"/>
          <p:cNvSpPr/>
          <p:nvPr/>
        </p:nvSpPr>
        <p:spPr>
          <a:xfrm>
            <a:off x="539496" y="232856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由0,1,2,3,4,5可以组成多少个没有重复数字的五位奇数?</a:t>
            </a:r>
            <a:endParaRPr lang="en-US" altLang="zh-CN" sz="1800" dirty="0"/>
          </a:p>
        </p:txBody>
      </p:sp>
      <p:sp>
        <p:nvSpPr>
          <p:cNvPr id="3" name="QO_3_EX.2_1#415c4a019?vcp=1&amp;vop=1&amp;pid=93742cd04&amp;color=36,64,97&amp;vtp=1&amp;bbb=1"/>
          <p:cNvSpPr/>
          <p:nvPr/>
        </p:nvSpPr>
        <p:spPr>
          <a:xfrm>
            <a:off x="539496" y="273147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由于末位和首位有特殊要求,应该优先安排,以免不合要求的元素占了这两个位置.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AN.3_1#415c4a019?vcp=1&amp;vop=1&amp;pid=93742cd04&amp;color=36,64,97&amp;vtp=1&amp;bbb=1&amp;hb=1"/>
              <p:cNvSpPr/>
              <p:nvPr/>
            </p:nvSpPr>
            <p:spPr>
              <a:xfrm>
                <a:off x="539496" y="3104787"/>
                <a:ext cx="11109960" cy="16207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首先排末位共有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（提示：从奇数中选择1个）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，然后排首位共有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提示：从2,4和剩余2个奇数中选择1个）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，最后排其他位置共有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（提示：剩下4个数任选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行排列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由分步计数原理得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（个），所以可以组成288个没有重复数字的五位奇数.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3_AN.3_1#415c4a019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4787"/>
                <a:ext cx="11109960" cy="1620774"/>
              </a:xfrm>
              <a:prstGeom prst="rect">
                <a:avLst/>
              </a:prstGeom>
              <a:blipFill>
                <a:blip r:embed="rId3"/>
                <a:stretch>
                  <a:fillRect l="-1317" r="-988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_1#37f111723?vcp=1&amp;vop=1&amp;pid=93742cd04&amp;color=36,64,97&amp;vtp=1&amp;bt=1&amp;bbb=1"/>
          <p:cNvSpPr/>
          <p:nvPr/>
        </p:nvSpPr>
        <p:spPr>
          <a:xfrm>
            <a:off x="539496" y="21333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七人站成一排,其中甲、乙相邻且丙、丁相邻，共有多少种不同的排法?</a:t>
            </a:r>
            <a:endParaRPr lang="en-US" altLang="zh-CN" sz="1800" dirty="0"/>
          </a:p>
        </p:txBody>
      </p:sp>
      <p:sp>
        <p:nvSpPr>
          <p:cNvPr id="3" name="QO_3_EX.5_1#37f111723?vcp=1&amp;vop=1&amp;pid=93742cd04&amp;color=36,64,97&amp;vtp=1&amp;bbb=1&amp;hb=1"/>
          <p:cNvSpPr/>
          <p:nvPr/>
        </p:nvSpPr>
        <p:spPr>
          <a:xfrm>
            <a:off x="539496" y="254122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可先将甲、乙两元素“捆绑”看作一个整体，同时丙、丁也看作一个整体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，再与其他元素进行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，同时对两个整体内部进行自排.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AN.6_1#37f111723?vcp=1&amp;vop=1&amp;pid=93742cd04&amp;color=36,64,97&amp;vtp=1&amp;bbb=1&amp;hb=1"/>
              <p:cNvSpPr/>
              <p:nvPr/>
            </p:nvSpPr>
            <p:spPr>
              <a:xfrm>
                <a:off x="539496" y="3326719"/>
                <a:ext cx="11109960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将甲、乙和丙、丁分别看作一个整体后，5个元素任意排列,共有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种不同的情况，甲、乙和丙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、丁内部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自排均有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种不同的情况.由分步计数原理可得共有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3_AN.6_1#37f111723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719"/>
                <a:ext cx="11109960" cy="818134"/>
              </a:xfrm>
              <a:prstGeom prst="rect">
                <a:avLst/>
              </a:prstGeom>
              <a:blipFill>
                <a:blip r:embed="rId3"/>
                <a:stretch>
                  <a:fillRect l="-1317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3_BD#e6bd2eb87?vcp=1&amp;pid=93742cd04&amp;color=36,64,97&amp;vtp=1&amp;bbb=1&amp;hb=1"/>
          <p:cNvSpPr/>
          <p:nvPr/>
        </p:nvSpPr>
        <p:spPr>
          <a:xfrm>
            <a:off x="539496" y="415190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要求某几个元素必须排在一起的问题,可以用捆绑法来解决,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即将需要相邻的元素看作一个整体,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再与其他元素一起进行排列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,同时整体内部也要自排.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_1#fe8079cac?vcp=1&amp;vop=1&amp;pid=93742cd04&amp;color=36,64,97&amp;mp=1&amp;vtp=1&amp;bt=1&amp;bbb=1&amp;hb=1"/>
          <p:cNvSpPr/>
          <p:nvPr/>
        </p:nvSpPr>
        <p:spPr>
          <a:xfrm>
            <a:off x="539496" y="187295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一场晚会中有4个舞蹈节目、2个相声节目和3个独唱节目,舞蹈节目不能连续出场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,则节目的出场顺序有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多少种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8_1#fe8079cac?vcp=1&amp;vop=1&amp;pid=93742cd04&amp;color=36,64,97&amp;vtp=1&amp;bbb=1&amp;hb=1"/>
              <p:cNvSpPr/>
              <p:nvPr/>
            </p:nvSpPr>
            <p:spPr>
              <a:xfrm>
                <a:off x="539496" y="2651079"/>
                <a:ext cx="11109960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第一步,将2个相声节目和3个独唱节目任意排列，共有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种排法；第二步,将4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个舞蹈节目插入已排好的5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个节目形成的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6个空位中（如图所示），共有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种.由分步计数原理可得共有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（种）出场顺序.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8_1#fe8079cac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1079"/>
                <a:ext cx="11109960" cy="818134"/>
              </a:xfrm>
              <a:prstGeom prst="rect">
                <a:avLst/>
              </a:prstGeom>
              <a:blipFill>
                <a:blip r:embed="rId3"/>
                <a:stretch>
                  <a:fillRect l="-1317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8_2#fe8079cac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9624" y="3603261"/>
            <a:ext cx="4489704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56f738094?vcp=1&amp;pid=93742cd04&amp;color=36,64,97&amp;vtp=1&amp;bbb=1&amp;hb=1"/>
          <p:cNvSpPr/>
          <p:nvPr/>
        </p:nvSpPr>
        <p:spPr>
          <a:xfrm>
            <a:off x="539496" y="441606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要求某些元素不能相邻的问题，可先将没有相邻限制的元素进行排列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，再将不能相邻的元素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进行插空排列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，两端也是可插空位置，但要注意两端是否有排列的限制.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_1#ef4c3bec1?vcp=1&amp;vop=1&amp;pid=93742cd04&amp;color=36,64,97&amp;mp=1&amp;vtp=1&amp;bt=1&amp;bbb=1"/>
          <p:cNvSpPr/>
          <p:nvPr/>
        </p:nvSpPr>
        <p:spPr>
          <a:xfrm>
            <a:off x="539496" y="164435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七人排队,其中甲、乙、丙三人顺序一定,共有多少种不同的排法?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0_1#ef4c3bec1?vcp=1&amp;vop=1&amp;pid=93742cd04&amp;color=36,64,97&amp;vtp=1&amp;bbb=1&amp;hb=1"/>
              <p:cNvSpPr/>
              <p:nvPr/>
            </p:nvSpPr>
            <p:spPr>
              <a:xfrm>
                <a:off x="539496" y="2052274"/>
                <a:ext cx="11109960" cy="25737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方法一（倍缩法）：对于某几个元素顺序一定的排列问题,可先把这几个元素与其他元素一起进行排列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用总排列数除以这几个元素之间的全排列数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（空位法）：设想有7把椅子,让除甲、乙、丙以外的四人就座,共有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种坐法，其余的3把椅子甲、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丙共有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1种坐法，由分步计数原理得共有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（插入法）：先排甲、乙、丙三人,共有1种排法,再把其余四人依次插空,共有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分步计数原理得共有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0_1#ef4c3bec1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274"/>
                <a:ext cx="11109960" cy="2573719"/>
              </a:xfrm>
              <a:prstGeom prst="rect">
                <a:avLst/>
              </a:prstGeom>
              <a:blipFill>
                <a:blip r:embed="rId3"/>
                <a:stretch>
                  <a:fillRect l="-1317" r="-1262" b="-54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e59923d91?vcp=1&amp;pid=93742cd04&amp;color=36,64,97&amp;vtp=1&amp;bbb=1&amp;hb=1"/>
          <p:cNvSpPr/>
          <p:nvPr/>
        </p:nvSpPr>
        <p:spPr>
          <a:xfrm>
            <a:off x="539496" y="462148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顺序一定问题，即几个元素的顺序是唯一确定的，但是否相邻不确定,既可按此顺序相邻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,也可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按此顺序不相邻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_1#c49f43dad?vcp=1&amp;vop=1&amp;pid=93742cd04&amp;color=36,64,97&amp;mp=1&amp;vtp=1&amp;bt=1&amp;bbb=1"/>
          <p:cNvSpPr/>
          <p:nvPr/>
        </p:nvSpPr>
        <p:spPr>
          <a:xfrm>
            <a:off x="539496" y="257145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把6名实习生分配到7个车间实习,共有多少种不同的分法?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2_1#c49f43dad?vcp=1&amp;vop=1&amp;pid=93742cd04&amp;color=36,64,97&amp;vtp=1&amp;bbb=1&amp;hb=1"/>
              <p:cNvSpPr/>
              <p:nvPr/>
            </p:nvSpPr>
            <p:spPr>
              <a:xfrm>
                <a:off x="539496" y="2932385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完成此事共分六步:把第一名实习生分配到车间有7种分法,把第二名实习生分配到车间也有7种分法，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以此类推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,由分步计数原理可得共有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2_1#c49f43dad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385"/>
                <a:ext cx="11109960" cy="772859"/>
              </a:xfrm>
              <a:prstGeom prst="rect">
                <a:avLst/>
              </a:prstGeom>
              <a:blipFill>
                <a:blip r:embed="rId3"/>
                <a:stretch>
                  <a:fillRect l="-1317" r="-19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3_BD#a38acdd0b?vcp=1&amp;pid=93742cd04&amp;color=36,64,97&amp;vtp=1&amp;bbb=1&amp;hb=1"/>
          <p:cNvSpPr/>
          <p:nvPr/>
        </p:nvSpPr>
        <p:spPr>
          <a:xfrm>
            <a:off x="539496" y="371406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重排问题的特点是元素的位置没有限制，可以依次安排各个元素的位置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，注意底数和次数是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元素个数还是位置个数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3_1#6b2edae9d?vcp=1&amp;vop=1&amp;pid=93742cd04&amp;color=36,64,97&amp;mp=1&amp;vtp=1&amp;bt=1&amp;bbb=1"/>
          <p:cNvSpPr/>
          <p:nvPr/>
        </p:nvSpPr>
        <p:spPr>
          <a:xfrm>
            <a:off x="539496" y="175268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8人手拉手围成一圈,共有多少种站法?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4_1#6b2edae9d?vcp=1&amp;vop=1&amp;pid=93742cd04&amp;color=36,64,97&amp;vtp=1&amp;bbb=1&amp;hb=1"/>
              <p:cNvSpPr/>
              <p:nvPr/>
            </p:nvSpPr>
            <p:spPr>
              <a:xfrm>
                <a:off x="539496" y="2160606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围成一圈与站成一排的不同点在于围成一圈没有首尾之分，所以只需固定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1人并从此位置把圆形展开成直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，则其余7人共有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（种）排法.如图所示，各位置均相同，字母仅表示小圆的位置关系.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4_1#6b2edae9d?vcp=1&amp;vop=1&amp;pid=93742cd0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0606"/>
                <a:ext cx="11109960" cy="782193"/>
              </a:xfrm>
              <a:prstGeom prst="rect">
                <a:avLst/>
              </a:prstGeom>
              <a:blipFill>
                <a:blip r:embed="rId3"/>
                <a:stretch>
                  <a:fillRect l="-1317" r="-1262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3_AN.14_2#6b2edae9d?vcp=1&amp;vop=1&amp;pid=93742cd0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744" y="3078816"/>
            <a:ext cx="4864608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3_BD#e4559a6bd?vcp=1&amp;pid=93742cd04&amp;color=36,64,97&amp;vtp=1&amp;bbb=1"/>
              <p:cNvSpPr/>
              <p:nvPr/>
            </p:nvSpPr>
            <p:spPr>
              <a:xfrm>
                <a:off x="539496" y="4945716"/>
                <a:ext cx="11109960" cy="3713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一般地,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个不同元素进行圆形排列,共有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!种排法.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P_3_BD#e4559a6bd?vcp=1&amp;pid=93742cd0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45716"/>
                <a:ext cx="11109960" cy="371348"/>
              </a:xfrm>
              <a:prstGeom prst="rect">
                <a:avLst/>
              </a:prstGeom>
              <a:blipFill>
                <a:blip r:embed="rId5"/>
                <a:stretch>
                  <a:fillRect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2189</Words>
  <Application>Microsoft Office PowerPoint</Application>
  <PresentationFormat>宽屏</PresentationFormat>
  <Paragraphs>208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2025-10-21T08:30:02Z</dcterms:created>
  <dcterms:modified xsi:type="dcterms:W3CDTF">2025-10-21T08:32:30Z</dcterms:modified>
  <cp:category/>
  <cp:contentStatus/>
</cp:coreProperties>
</file>